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6"/>
  </p:notesMasterIdLst>
  <p:handoutMasterIdLst>
    <p:handoutMasterId r:id="rId57"/>
  </p:handoutMasterIdLst>
  <p:sldIdLst>
    <p:sldId id="603" r:id="rId8"/>
    <p:sldId id="1838" r:id="rId9"/>
    <p:sldId id="2041" r:id="rId10"/>
    <p:sldId id="2024" r:id="rId11"/>
    <p:sldId id="2088" r:id="rId12"/>
    <p:sldId id="2093" r:id="rId13"/>
    <p:sldId id="1785" r:id="rId14"/>
    <p:sldId id="2092" r:id="rId15"/>
    <p:sldId id="2096" r:id="rId16"/>
    <p:sldId id="2094" r:id="rId17"/>
    <p:sldId id="2049" r:id="rId18"/>
    <p:sldId id="593" r:id="rId19"/>
    <p:sldId id="2056" r:id="rId20"/>
    <p:sldId id="2057" r:id="rId21"/>
    <p:sldId id="2058" r:id="rId22"/>
    <p:sldId id="2059" r:id="rId23"/>
    <p:sldId id="2060" r:id="rId24"/>
    <p:sldId id="2061" r:id="rId25"/>
    <p:sldId id="2062" r:id="rId26"/>
    <p:sldId id="2063" r:id="rId27"/>
    <p:sldId id="2064" r:id="rId28"/>
    <p:sldId id="2065" r:id="rId29"/>
    <p:sldId id="2074" r:id="rId30"/>
    <p:sldId id="2066" r:id="rId31"/>
    <p:sldId id="2067" r:id="rId32"/>
    <p:sldId id="2097" r:id="rId33"/>
    <p:sldId id="2068" r:id="rId34"/>
    <p:sldId id="2069" r:id="rId35"/>
    <p:sldId id="2070" r:id="rId36"/>
    <p:sldId id="2071" r:id="rId37"/>
    <p:sldId id="2072" r:id="rId38"/>
    <p:sldId id="2098" r:id="rId39"/>
    <p:sldId id="2099" r:id="rId40"/>
    <p:sldId id="2073" r:id="rId41"/>
    <p:sldId id="2075" r:id="rId42"/>
    <p:sldId id="2055" r:id="rId43"/>
    <p:sldId id="2100" r:id="rId44"/>
    <p:sldId id="2101" r:id="rId45"/>
    <p:sldId id="2076" r:id="rId46"/>
    <p:sldId id="2077" r:id="rId47"/>
    <p:sldId id="2078" r:id="rId48"/>
    <p:sldId id="2079" r:id="rId49"/>
    <p:sldId id="2081" r:id="rId50"/>
    <p:sldId id="2082" r:id="rId51"/>
    <p:sldId id="2083" r:id="rId52"/>
    <p:sldId id="2084" r:id="rId53"/>
    <p:sldId id="2095" r:id="rId54"/>
    <p:sldId id="582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D9D9"/>
    <a:srgbClr val="FFFFFF"/>
    <a:srgbClr val="1D1D1A"/>
    <a:srgbClr val="221815"/>
    <a:srgbClr val="E9002F"/>
    <a:srgbClr val="F2F2F2"/>
    <a:srgbClr val="66BA36"/>
    <a:srgbClr val="3DBDCD"/>
    <a:srgbClr val="595757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8/2/23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5351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o.csdn.net/so/search?q=%E8%AE%BE%E8%AE%A1%E5%8E%9F%E5%88%99&amp;spm=1001.2101.3001.7020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EAB43D-39DB-6841-903E-343AEC45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6C9C74-9CDE-5E42-8F46-32A9A1C6AEE8}"/>
              </a:ext>
            </a:extLst>
          </p:cNvPr>
          <p:cNvSpPr txBox="1">
            <a:spLocks/>
          </p:cNvSpPr>
          <p:nvPr/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90391B-478D-134B-9933-A0FC8A2968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B3F4F1-EEE6-5D43-BF01-EC1CD9630E26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TPU2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第一款训练卡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60114D-F638-DD47-9404-1ED5E0D32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只要将 </a:t>
            </a:r>
            <a:r>
              <a:rPr lang="en-US" altLang="zh-CN" sz="4800" dirty="0"/>
              <a:t>TPUv1 </a:t>
            </a:r>
            <a:r>
              <a:rPr lang="zh-CN" altLang="en-US" sz="4800" dirty="0"/>
              <a:t>架构设计稍作更改，就可以得到 </a:t>
            </a:r>
            <a:r>
              <a:rPr lang="en-US" altLang="zh-CN" sz="4800" dirty="0"/>
              <a:t>TPUv2</a:t>
            </a:r>
            <a:r>
              <a:rPr lang="zh-CN" altLang="en-US" sz="4800" dirty="0"/>
              <a:t>；</a:t>
            </a:r>
            <a:endParaRPr lang="en-US" altLang="zh-CN" sz="4800" dirty="0"/>
          </a:p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而对 </a:t>
            </a:r>
            <a:r>
              <a:rPr lang="en-US" altLang="zh-CN" sz="4800" dirty="0"/>
              <a:t>TPUv2</a:t>
            </a:r>
            <a:r>
              <a:rPr lang="zh-CN" altLang="en-US" sz="4800" dirty="0"/>
              <a:t> 架构的修改，就是训练与推理的差别</a:t>
            </a:r>
            <a:r>
              <a:rPr lang="zh-CN" altLang="en-US" sz="4800" b="0" dirty="0"/>
              <a:t>。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只支持 </a:t>
            </a:r>
            <a:r>
              <a:rPr lang="en-US" altLang="zh-CN" dirty="0"/>
              <a:t>INT8</a:t>
            </a:r>
            <a:r>
              <a:rPr lang="zh-CN" altLang="en-US" dirty="0"/>
              <a:t> 计算，对训练而言动态范围不够大，因此 </a:t>
            </a:r>
            <a:r>
              <a:rPr lang="en-US" altLang="zh-CN" dirty="0"/>
              <a:t>Google</a:t>
            </a:r>
            <a:r>
              <a:rPr lang="zh-CN" altLang="en-US" dirty="0"/>
              <a:t> 在 </a:t>
            </a:r>
            <a:r>
              <a:rPr lang="en-US" altLang="zh-CN" dirty="0"/>
              <a:t>TPU v2</a:t>
            </a:r>
            <a:r>
              <a:rPr lang="zh-CN" altLang="en-US" dirty="0"/>
              <a:t> 引入 </a:t>
            </a:r>
            <a:r>
              <a:rPr lang="en-US" altLang="zh-CN" dirty="0"/>
              <a:t>BFloat16</a:t>
            </a:r>
            <a:r>
              <a:rPr lang="zh-CN" altLang="en-US" dirty="0"/>
              <a:t> 用于训练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训练并行比推理的并行更难。由于针对的是训练而非推理，所以 </a:t>
            </a:r>
            <a:r>
              <a:rPr lang="en-US" altLang="zh-CN" dirty="0"/>
              <a:t>TPU v2</a:t>
            </a:r>
            <a:r>
              <a:rPr lang="zh-CN" altLang="en-US" dirty="0"/>
              <a:t> 可编程性也比 </a:t>
            </a:r>
            <a:r>
              <a:rPr lang="en-US" altLang="zh-CN" dirty="0"/>
              <a:t>TPU v1</a:t>
            </a:r>
            <a:r>
              <a:rPr lang="zh-CN" altLang="en-US" dirty="0"/>
              <a:t> 更高。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59CA4-A05C-5343-A89A-7F357B4A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08" y="1794147"/>
            <a:ext cx="6426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有两个存储区域：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，</a:t>
            </a:r>
            <a:r>
              <a:rPr lang="en-US" altLang="zh-CN" dirty="0"/>
              <a:t> Accumulator</a:t>
            </a:r>
            <a:r>
              <a:rPr lang="zh-CN" altLang="en-US" dirty="0"/>
              <a:t> 负责储存矩阵相乘结果，</a:t>
            </a:r>
            <a:r>
              <a:rPr lang="en-US" altLang="zh-CN" dirty="0"/>
              <a:t> Activation Storage</a:t>
            </a:r>
            <a:r>
              <a:rPr lang="zh-CN" altLang="en-US" dirty="0"/>
              <a:t> 负责储存激活函数输出。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6B51C-DA16-0246-8A59-D6A0B7E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28" y="1908447"/>
            <a:ext cx="6553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EA032-A2AC-1D47-B314-D3E2ACBF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91" y="1946547"/>
            <a:ext cx="6451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B4D14B-CEA8-F246-B3E4-D2340AC6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52" y="1931276"/>
            <a:ext cx="6515100" cy="3962400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858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单个 </a:t>
            </a:r>
            <a:r>
              <a:rPr lang="en-US" altLang="zh-CN" dirty="0"/>
              <a:t>Vector</a:t>
            </a:r>
            <a:r>
              <a:rPr lang="zh-CN" altLang="en-US" dirty="0"/>
              <a:t> 存储器，而不是固定功能单元之间的缓冲区。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261EE-A5B0-FB45-8DDE-310DB38A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08" y="1876697"/>
            <a:ext cx="6629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针对激活函数管道（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），</a:t>
            </a:r>
            <a:r>
              <a:rPr lang="en-US" altLang="zh-CN" dirty="0"/>
              <a:t>TPU v1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包含一组负责非线性激活函数运算的固定功能单元。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则将其改为</a:t>
            </a:r>
            <a:r>
              <a:rPr lang="zh-CN" altLang="en-US"/>
              <a:t>可编程的</a:t>
            </a:r>
            <a:r>
              <a:rPr lang="zh-CN" altLang="en-US" dirty="0"/>
              <a:t>向量单元（</a:t>
            </a:r>
            <a:r>
              <a:rPr lang="en-US" altLang="zh-CN" dirty="0"/>
              <a:t>Vector Unit</a:t>
            </a:r>
            <a:r>
              <a:rPr lang="zh-CN" altLang="en-US" dirty="0"/>
              <a:t>），使其对编译器和编程人员而言更易用。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0443C-A1C8-E84F-9E65-8CDBAEC9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08" y="1813197"/>
            <a:ext cx="6540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8C816F-FF52-8A49-A317-CEA44D72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08" y="1908447"/>
            <a:ext cx="6464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6CBEC-88E1-EB4E-94D3-FCA74BEA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08" y="1844947"/>
            <a:ext cx="6578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3ED9F3-7413-FC4B-8305-200ABA8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28" y="1851297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E5794-5E4F-A44B-8761-9A43D018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28" y="1876697"/>
            <a:ext cx="6515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 </a:t>
            </a:r>
            <a:r>
              <a:rPr lang="en-US" altLang="zh-CN" dirty="0"/>
              <a:t>DDR3</a:t>
            </a:r>
            <a:r>
              <a:rPr lang="zh-CN" altLang="en-US" dirty="0"/>
              <a:t> 改为 </a:t>
            </a:r>
            <a:r>
              <a:rPr lang="en-US" altLang="zh-CN" dirty="0"/>
              <a:t>HBM</a:t>
            </a:r>
            <a:r>
              <a:rPr lang="zh-CN" altLang="en-US" dirty="0"/>
              <a:t>，从 </a:t>
            </a:r>
            <a:r>
              <a:rPr lang="en-US" altLang="zh-CN" dirty="0"/>
              <a:t>DDR3</a:t>
            </a:r>
            <a:r>
              <a:rPr lang="zh-CN" altLang="en-US" dirty="0"/>
              <a:t> 读取参数速度太慢，影响性能，而 </a:t>
            </a:r>
            <a:r>
              <a:rPr lang="en-US" altLang="zh-CN" dirty="0"/>
              <a:t>HBM</a:t>
            </a:r>
            <a:r>
              <a:rPr lang="zh-CN" altLang="en-US" dirty="0"/>
              <a:t> 读写速度快 </a:t>
            </a:r>
            <a:r>
              <a:rPr lang="en-US" altLang="zh-CN" dirty="0"/>
              <a:t>20</a:t>
            </a:r>
            <a:r>
              <a:rPr lang="zh-CN" altLang="en-US" dirty="0"/>
              <a:t> 倍。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B8A11C-C82F-494F-9AA0-566025F4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28" y="1889397"/>
            <a:ext cx="66167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核心</a:t>
            </a:r>
          </a:p>
        </p:txBody>
      </p:sp>
    </p:spTree>
    <p:extLst>
      <p:ext uri="{BB962C8B-B14F-4D97-AF65-F5344CB8AC3E}">
        <p14:creationId xmlns:p14="http://schemas.microsoft.com/office/powerpoint/2010/main" val="372360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在 </a:t>
            </a:r>
            <a:r>
              <a:rPr lang="en-US" altLang="zh-CN" dirty="0"/>
              <a:t>HBM</a:t>
            </a:r>
            <a:r>
              <a:rPr lang="zh-CN" altLang="en-US" dirty="0"/>
              <a:t> 和 向量存储区之间增加互连（</a:t>
            </a:r>
            <a:r>
              <a:rPr lang="en-US" altLang="zh-CN" dirty="0"/>
              <a:t>Interconnect</a:t>
            </a:r>
            <a:r>
              <a:rPr lang="zh-CN" altLang="en-US" dirty="0"/>
              <a:t>），用于</a:t>
            </a:r>
            <a:r>
              <a:rPr lang="en-US" altLang="zh-CN" dirty="0"/>
              <a:t>TPU</a:t>
            </a:r>
            <a:r>
              <a:rPr lang="zh-CN" altLang="en-US" dirty="0"/>
              <a:t>之间的连接，组成 </a:t>
            </a:r>
            <a:r>
              <a:rPr lang="en-US" altLang="zh-CN" dirty="0"/>
              <a:t>Pod</a:t>
            </a:r>
            <a:r>
              <a:rPr lang="zh-CN" altLang="en-US" dirty="0"/>
              <a:t> 超级计算机。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F0F47-A930-8E4F-8A48-1DEAD917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55" y="1844043"/>
            <a:ext cx="6679953" cy="41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2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高带宽内存 </a:t>
            </a:r>
            <a:r>
              <a:rPr lang="en-US" altLang="zh-CN" dirty="0"/>
              <a:t>High Bandwidth Memory, HBM</a:t>
            </a:r>
            <a:r>
              <a:rPr lang="zh-CN" altLang="en-US" dirty="0"/>
              <a:t>：</a:t>
            </a:r>
            <a:r>
              <a:rPr lang="en-US" altLang="zh-CN" dirty="0"/>
              <a:t>TPU v1 </a:t>
            </a:r>
            <a:r>
              <a:rPr lang="zh-CN" altLang="en-US" dirty="0"/>
              <a:t>中的大多数神经网络都受到内存限制，故使用 </a:t>
            </a:r>
            <a:r>
              <a:rPr lang="en-US" altLang="zh-CN" dirty="0"/>
              <a:t>HBM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使用一个中间衬底，通过 </a:t>
            </a:r>
            <a:r>
              <a:rPr lang="en-US" altLang="zh-CN" dirty="0"/>
              <a:t>32 </a:t>
            </a:r>
            <a:r>
              <a:rPr lang="zh-CN" altLang="en-US" dirty="0"/>
              <a:t>条 </a:t>
            </a:r>
            <a:r>
              <a:rPr lang="en-US" altLang="zh-CN" dirty="0"/>
              <a:t>128 bit</a:t>
            </a:r>
            <a:r>
              <a:rPr lang="zh-CN" altLang="en-US" dirty="0"/>
              <a:t> 总线将 </a:t>
            </a:r>
            <a:r>
              <a:rPr lang="en-US" altLang="zh-CN" dirty="0"/>
              <a:t>TPUv2 </a:t>
            </a:r>
            <a:r>
              <a:rPr lang="zh-CN" altLang="en-US" dirty="0"/>
              <a:t>芯片连接到 </a:t>
            </a:r>
            <a:r>
              <a:rPr lang="en-US" altLang="zh-CN" dirty="0"/>
              <a:t>4 </a:t>
            </a:r>
            <a:r>
              <a:rPr lang="zh-CN" altLang="en-US" dirty="0"/>
              <a:t>个短 </a:t>
            </a:r>
            <a:r>
              <a:rPr lang="en-US" altLang="zh-CN" dirty="0"/>
              <a:t>DRAM </a:t>
            </a:r>
            <a:r>
              <a:rPr lang="zh-CN" altLang="en-US" dirty="0"/>
              <a:t>芯片堆栈，从而提供了 </a:t>
            </a:r>
            <a:r>
              <a:rPr lang="en-US" altLang="zh-CN" dirty="0"/>
              <a:t>20 </a:t>
            </a:r>
            <a:r>
              <a:rPr lang="zh-CN" altLang="en-US" dirty="0"/>
              <a:t>倍于 </a:t>
            </a:r>
            <a:r>
              <a:rPr lang="en-US" altLang="zh-CN" dirty="0"/>
              <a:t>TPUv1 </a:t>
            </a:r>
            <a:r>
              <a:rPr lang="zh-CN" altLang="en-US" dirty="0"/>
              <a:t>的带宽。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核间互联 </a:t>
            </a:r>
            <a:r>
              <a:rPr lang="en-US" altLang="zh-CN" dirty="0"/>
              <a:t>Interconnect Router</a:t>
            </a:r>
            <a:r>
              <a:rPr lang="zh-CN" altLang="en-US" dirty="0"/>
              <a:t>：为了实现 </a:t>
            </a:r>
            <a:r>
              <a:rPr lang="en-US" altLang="zh-CN" dirty="0"/>
              <a:t>2D </a:t>
            </a:r>
            <a:r>
              <a:rPr lang="zh-CN" altLang="en-US" dirty="0"/>
              <a:t>环面连接，以组成 </a:t>
            </a:r>
            <a:r>
              <a:rPr lang="en-US" altLang="zh-CN" dirty="0"/>
              <a:t>Pod</a:t>
            </a:r>
            <a:r>
              <a:rPr lang="zh-CN" altLang="en-US" dirty="0"/>
              <a:t> 超级计算机，芯片有四个自定义的核间互连（</a:t>
            </a:r>
            <a:r>
              <a:rPr lang="en-US" altLang="zh-CN" dirty="0"/>
              <a:t>ICI</a:t>
            </a:r>
            <a:r>
              <a:rPr lang="zh-CN" altLang="en-US" dirty="0"/>
              <a:t>）链路，每个链路运行在 </a:t>
            </a:r>
            <a:r>
              <a:rPr lang="en-US" altLang="zh-CN" dirty="0"/>
              <a:t>TPUv2 </a:t>
            </a:r>
            <a:r>
              <a:rPr lang="zh-CN" altLang="en-US" dirty="0"/>
              <a:t>中，每方向 </a:t>
            </a:r>
            <a:r>
              <a:rPr lang="en-US" altLang="zh-CN" dirty="0"/>
              <a:t>496Gbits/s</a:t>
            </a:r>
            <a:r>
              <a:rPr lang="zh-CN" altLang="en-US" dirty="0"/>
              <a:t>。</a:t>
            </a:r>
            <a:endParaRPr lang="en-US" altLang="zh-CN" dirty="0"/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DB0F5-FCBB-A140-8E27-88A944EF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1" y="1147604"/>
            <a:ext cx="9535680" cy="5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6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VLIW Architecture </a:t>
            </a:r>
          </a:p>
          <a:p>
            <a:pPr lvl="1"/>
            <a:r>
              <a:rPr lang="en-US" altLang="zh-CN" dirty="0"/>
              <a:t>Leverage known compiler techniques</a:t>
            </a:r>
          </a:p>
          <a:p>
            <a:r>
              <a:rPr lang="en-US" altLang="zh-CN" dirty="0"/>
              <a:t>Linear Algebra ISA</a:t>
            </a:r>
          </a:p>
          <a:p>
            <a:pPr lvl="1"/>
            <a:r>
              <a:rPr lang="en-US" altLang="zh-CN" dirty="0"/>
              <a:t>Scalar, vector, and matrix</a:t>
            </a:r>
          </a:p>
          <a:p>
            <a:pPr lvl="1"/>
            <a:r>
              <a:rPr lang="en-US" altLang="zh-CN" dirty="0"/>
              <a:t>Built for generality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Scalar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673579" cy="4918166"/>
          </a:xfrm>
        </p:spPr>
        <p:txBody>
          <a:bodyPr anchor="ctr"/>
          <a:lstStyle/>
          <a:p>
            <a:r>
              <a:rPr lang="en-US" altLang="zh-CN" dirty="0"/>
              <a:t>322b VLIW bundle</a:t>
            </a:r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Scalar Unit performs: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Full VLIW bundle fetch and decode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Scalar slot execution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4BC549-BF6B-7942-B7FF-A491B9E9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90" y="1329360"/>
            <a:ext cx="4673579" cy="49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Scalar Unit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7831E-F6BC-0649-9137-6FCC6CB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7" y="1147604"/>
            <a:ext cx="11140967" cy="52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8628993" y="4542672"/>
            <a:ext cx="2958115" cy="14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为应对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batch normalization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，增加了一个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SIMD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维度给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2144110" y="3953238"/>
            <a:ext cx="9369425" cy="2346348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核发射单元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。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不再从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CPU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获取指令，而是从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Instruction Mem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取出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指令，使用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 32-bit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的标量内存来执行标量运算，有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位的标量寄存器，而将向量指令送到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位宽的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可以发送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8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个操作，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个标量，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load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store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，一对从矩阵乘来的排队数据</a:t>
            </a:r>
          </a:p>
        </p:txBody>
      </p:sp>
    </p:spTree>
    <p:extLst>
      <p:ext uri="{BB962C8B-B14F-4D97-AF65-F5344CB8AC3E}">
        <p14:creationId xmlns:p14="http://schemas.microsoft.com/office/powerpoint/2010/main" val="218694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2144110" y="4668796"/>
            <a:ext cx="9369425" cy="1423018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向量运算单元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Processing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）进行向量计算，有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32K 128x32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16MiB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大小的片上内存</a:t>
            </a:r>
            <a:r>
              <a:rPr lang="en-US" altLang="zh-CN" sz="20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Vmem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的向量寄存器 </a:t>
            </a:r>
            <a:r>
              <a:rPr lang="en-US" altLang="zh-CN" sz="20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Vregs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，每个包含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128x8 32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位元素（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4KiB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5459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Matrix Multiply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673579" cy="4918166"/>
          </a:xfrm>
        </p:spPr>
        <p:txBody>
          <a:bodyPr anchor="ctr"/>
          <a:lstStyle/>
          <a:p>
            <a:r>
              <a:rPr lang="en-US" altLang="zh-CN" dirty="0"/>
              <a:t>128 x 128 systolic array</a:t>
            </a:r>
          </a:p>
          <a:p>
            <a:pPr lvl="1"/>
            <a:r>
              <a:rPr lang="en-US" altLang="zh-CN" dirty="0"/>
              <a:t>Streaming LHS and results</a:t>
            </a:r>
          </a:p>
          <a:p>
            <a:pPr lvl="1"/>
            <a:r>
              <a:rPr lang="en-US" altLang="zh-CN" dirty="0"/>
              <a:t>Stationary RHS (w/ optional transpose) 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 err="1"/>
              <a:t>Numerics</a:t>
            </a:r>
            <a:endParaRPr lang="en-US" altLang="zh-CN" sz="20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bfloat16 multiply</a:t>
            </a:r>
            <a:r>
              <a:rPr lang="zh-CN" altLang="en-US" sz="1800" dirty="0"/>
              <a:t> </a:t>
            </a:r>
            <a:r>
              <a:rPr lang="en-US" altLang="zh-CN" sz="1800" dirty="0"/>
              <a:t>{s, e, m} = {1, 8, 7} 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float32 accumulation</a:t>
            </a:r>
          </a:p>
          <a:p>
            <a:r>
              <a:rPr lang="zh-CN" altLang="en-US" dirty="0"/>
              <a:t>矩阵运算单元 </a:t>
            </a:r>
            <a:r>
              <a:rPr lang="en-US" altLang="zh-CN" dirty="0"/>
              <a:t>MXU</a:t>
            </a:r>
            <a:r>
              <a:rPr lang="zh-CN" altLang="en-US" dirty="0"/>
              <a:t>，输入 </a:t>
            </a:r>
            <a:r>
              <a:rPr lang="en-US" altLang="zh-CN" dirty="0"/>
              <a:t>16 </a:t>
            </a:r>
            <a:r>
              <a:rPr lang="zh-CN" altLang="en-US" dirty="0"/>
              <a:t>位的 </a:t>
            </a:r>
            <a:r>
              <a:rPr lang="en-US" altLang="zh-CN" dirty="0"/>
              <a:t>FP </a:t>
            </a:r>
            <a:r>
              <a:rPr lang="zh-CN" altLang="en-US" dirty="0"/>
              <a:t>得到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FP </a:t>
            </a:r>
            <a:r>
              <a:rPr lang="zh-CN" altLang="en-US" dirty="0"/>
              <a:t>结果，一个芯片有多个 </a:t>
            </a:r>
            <a:r>
              <a:rPr lang="en-US" altLang="zh-CN" dirty="0"/>
              <a:t>MXU</a:t>
            </a:r>
            <a:r>
              <a:rPr lang="zh-CN" altLang="en-US" dirty="0"/>
              <a:t>，每个大小为 </a:t>
            </a:r>
            <a:r>
              <a:rPr lang="en-US" altLang="zh-CN" dirty="0"/>
              <a:t>128 x 128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97E8C-8172-664D-806B-1A17011F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44" y="1436914"/>
            <a:ext cx="4506141" cy="47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Core: Transpose, Reduction, Permute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68779" cy="4994910"/>
          </a:xfrm>
        </p:spPr>
        <p:txBody>
          <a:bodyPr anchor="ctr"/>
          <a:lstStyle/>
          <a:p>
            <a:r>
              <a:rPr lang="en-US" altLang="zh-CN" dirty="0"/>
              <a:t>Efficient common matrix transforms</a:t>
            </a:r>
          </a:p>
          <a:p>
            <a:pPr lvl="1"/>
            <a:r>
              <a:rPr lang="en-US" altLang="zh-CN" dirty="0"/>
              <a:t>Transpose</a:t>
            </a:r>
          </a:p>
          <a:p>
            <a:pPr lvl="1"/>
            <a:r>
              <a:rPr lang="en-US" altLang="zh-CN" dirty="0"/>
              <a:t>Reduction</a:t>
            </a:r>
          </a:p>
          <a:p>
            <a:pPr lvl="1"/>
            <a:r>
              <a:rPr lang="en-US" altLang="zh-CN" dirty="0"/>
              <a:t>Permutation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Generally, allow reshuffling of data across vector lanes</a:t>
            </a:r>
          </a:p>
          <a:p>
            <a:r>
              <a:rPr lang="zh-CN" altLang="en-US" dirty="0"/>
              <a:t>矩阵转置单元 </a:t>
            </a:r>
            <a:r>
              <a:rPr lang="en-US" altLang="zh-CN" dirty="0"/>
              <a:t>Transpose Reduction Permute Unit</a:t>
            </a:r>
            <a:r>
              <a:rPr lang="zh-CN" altLang="en-US" dirty="0"/>
              <a:t>，用于做 </a:t>
            </a:r>
            <a:r>
              <a:rPr lang="en-US" altLang="zh-CN" dirty="0"/>
              <a:t>128x128 </a:t>
            </a:r>
            <a:r>
              <a:rPr lang="zh-CN" altLang="en-US" dirty="0"/>
              <a:t>矩阵的转置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9E4109-305C-CF4E-A25D-378B6AD7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2" y="1545458"/>
            <a:ext cx="4216765" cy="46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>
                <a:latin typeface="Gill Sans MT" panose="020B0502020104020203" pitchFamily="34" charset="0"/>
              </a:rPr>
              <a:t>Why 128x128?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A682C9-98A2-A642-A47E-BCA4B586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05" y="1942974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6E33778-DD54-AE46-8067-06203C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E3F2EA5D-6298-2944-8888-DA557969DD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88726-D7B7-6148-BA08-A400EE4E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147604"/>
            <a:ext cx="8061436" cy="53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3A327-5ABA-E042-9BE1-2D335D91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但不同的是，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芯片上有两个核，而单个核内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v1 </a:t>
            </a:r>
            <a:r>
              <a:rPr kumimoji="1" lang="zh-CN" altLang="en-US" dirty="0"/>
              <a:t>小了四分之一，这是因为有些卷积规模不到 </a:t>
            </a:r>
            <a:r>
              <a:rPr kumimoji="1" lang="en-US" altLang="zh-CN" dirty="0"/>
              <a:t>256x256</a:t>
            </a:r>
            <a:r>
              <a:rPr kumimoji="1" lang="zh-CN" altLang="en-US" dirty="0"/>
              <a:t>，单用一个大核，会导致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的利用率不是很高，但要是使用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64x64 MXUs </a:t>
            </a:r>
            <a:r>
              <a:rPr kumimoji="1" lang="zh-CN" altLang="en-US" dirty="0"/>
              <a:t>的就需要更多的面积，因此选择了两个 </a:t>
            </a:r>
            <a:r>
              <a:rPr kumimoji="1" lang="en-US" altLang="zh-CN" dirty="0"/>
              <a:t>128x128</a:t>
            </a:r>
            <a:r>
              <a:rPr kumimoji="1" lang="zh-CN" altLang="en-US" dirty="0"/>
              <a:t>。这里有一个很简单的判断依据，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得到的输入和输出结果所需的带宽与其周长成正比，但它提供的计算量却与面积成正比，与周长的平方成正比。因此越大的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其受限于带宽瓶颈的问题越明显。另一个理由是，单个大核下，脉动阵列过大会产生较大延迟，且芯片上核数过多也会增加编译程序的</a:t>
            </a:r>
            <a:r>
              <a:rPr kumimoji="1" lang="zh-CN" altLang="en-US"/>
              <a:t>复杂度。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23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内存与互联</a:t>
            </a:r>
          </a:p>
        </p:txBody>
      </p:sp>
    </p:spTree>
    <p:extLst>
      <p:ext uri="{BB962C8B-B14F-4D97-AF65-F5344CB8AC3E}">
        <p14:creationId xmlns:p14="http://schemas.microsoft.com/office/powerpoint/2010/main" val="23407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537730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DA019-050E-034E-B8E5-FC96F549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089" y="1292452"/>
            <a:ext cx="3642660" cy="50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7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BA47AE-BD4F-6542-857F-1A750963F313}"/>
              </a:ext>
            </a:extLst>
          </p:cNvPr>
          <p:cNvSpPr/>
          <p:nvPr/>
        </p:nvSpPr>
        <p:spPr>
          <a:xfrm>
            <a:off x="8231282" y="3857625"/>
            <a:ext cx="2161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highlight>
                  <a:srgbClr val="FFFF00"/>
                </a:highlight>
                <a:latin typeface="Gill Sans MT" panose="020B0502020104020203" pitchFamily="34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118943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3BD99-6AE5-B746-A157-D71CFD78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84" y="1426648"/>
            <a:ext cx="10333393" cy="48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D55ED-AF4E-6242-AE23-89F6B9FF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8" y="1364627"/>
            <a:ext cx="10523246" cy="4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Interconnect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642B9-897A-8B48-962E-F90F34D0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86" y="1418557"/>
            <a:ext cx="6192810" cy="4878135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3513AD6F-ADBB-994A-B38B-ED8ADA10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29717" cy="4994910"/>
          </a:xfrm>
        </p:spPr>
        <p:txBody>
          <a:bodyPr anchor="ctr"/>
          <a:lstStyle/>
          <a:p>
            <a:r>
              <a:rPr lang="en-US" altLang="zh-CN" dirty="0"/>
              <a:t>On-die router with 4 links</a:t>
            </a:r>
          </a:p>
          <a:p>
            <a:r>
              <a:rPr lang="en-US" altLang="zh-CN" dirty="0"/>
              <a:t>500 Gbps per link</a:t>
            </a:r>
          </a:p>
          <a:p>
            <a:r>
              <a:rPr lang="en-US" altLang="zh-CN" dirty="0"/>
              <a:t>Assembled into 2D torus Software view: </a:t>
            </a:r>
          </a:p>
          <a:p>
            <a:pPr lvl="1"/>
            <a:r>
              <a:rPr lang="en-US" altLang="zh-CN" dirty="0"/>
              <a:t>Uses DMAs just like HBM </a:t>
            </a:r>
          </a:p>
          <a:p>
            <a:pPr lvl="1"/>
            <a:r>
              <a:rPr lang="en-US" altLang="zh-CN" dirty="0"/>
              <a:t>Restricted to push DMAs </a:t>
            </a:r>
          </a:p>
          <a:p>
            <a:pPr lvl="1"/>
            <a:r>
              <a:rPr lang="en-US" altLang="zh-CN" dirty="0"/>
              <a:t>Simply target another chip id</a:t>
            </a:r>
          </a:p>
        </p:txBody>
      </p:sp>
    </p:spTree>
    <p:extLst>
      <p:ext uri="{BB962C8B-B14F-4D97-AF65-F5344CB8AC3E}">
        <p14:creationId xmlns:p14="http://schemas.microsoft.com/office/powerpoint/2010/main" val="425433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Interconnect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765F22-CC6A-B74B-9625-E72F870D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147604"/>
            <a:ext cx="8061436" cy="53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92352-7199-0044-8B83-4B40FC3F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3AFE59-045F-5E42-8DDA-EBEC9BCB3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14782"/>
          <a:stretch/>
        </p:blipFill>
        <p:spPr>
          <a:xfrm>
            <a:off x="378289" y="2413333"/>
            <a:ext cx="11368174" cy="35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C852B4-7A47-A840-B4B4-899CEBA2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产品形态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71E74-DBC9-864E-B4DC-35027BF2F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4" t="12775" r="9533" b="15751"/>
          <a:stretch/>
        </p:blipFill>
        <p:spPr>
          <a:xfrm>
            <a:off x="1670005" y="1471448"/>
            <a:ext cx="8870731" cy="4403834"/>
          </a:xfrm>
          <a:prstGeom prst="roundRect">
            <a:avLst>
              <a:gd name="adj" fmla="val 2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4099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2DE532-BA85-CB47-AEB9-C98468B9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业务场景变化：从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推理到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训练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5C107AF-CFCD-3049-A22D-388E5E132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4322618" cy="4525736"/>
          </a:xfr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训练过程</a:t>
            </a:r>
            <a:r>
              <a:rPr lang="zh-CN" altLang="en-US" sz="1800" dirty="0">
                <a:latin typeface="Gill Sans MT" panose="020B0502020104020203" pitchFamily="34" charset="0"/>
              </a:rPr>
              <a:t>通过设计合适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模型结构以及损失函数和优化算法，将数据集以 </a:t>
            </a:r>
            <a:r>
              <a:rPr lang="en-US" altLang="zh-CN" sz="1800" dirty="0">
                <a:latin typeface="Gill Sans MT" panose="020B0502020104020203" pitchFamily="34" charset="0"/>
              </a:rPr>
              <a:t>mini-batch</a:t>
            </a:r>
            <a:r>
              <a:rPr lang="zh-CN" altLang="en-US" sz="1800" dirty="0">
                <a:latin typeface="Gill Sans MT" panose="020B0502020104020203" pitchFamily="34" charset="0"/>
              </a:rPr>
              <a:t> 反复进行前向计算并计算损失，反向计算梯度利用优化函数来更新模型，使得损失函数最小。训练过程最重要是梯度计算和反向传播。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推理</a:t>
            </a:r>
            <a:r>
              <a:rPr lang="zh-CN" altLang="en-US" sz="1800" dirty="0">
                <a:latin typeface="Gill Sans MT" panose="020B0502020104020203" pitchFamily="34" charset="0"/>
              </a:rPr>
              <a:t>在训练好的模型结构和参数基础上，一次前向传播得到模型输出过程。相对于训练，推理不涉及梯度和损失优化。最终目标是将训练好的模型部署生产环境中。</a:t>
            </a:r>
            <a:br>
              <a:rPr lang="zh-CN" altLang="en-US" sz="1800" dirty="0">
                <a:latin typeface="Gill Sans MT" panose="020B0502020104020203" pitchFamily="34" charset="0"/>
              </a:rPr>
            </a:br>
            <a:endParaRPr kumimoji="1" lang="zh-CN" altLang="en-US" sz="1800" dirty="0">
              <a:latin typeface="Gill Sans MT" panose="020B0502020104020203" pitchFamily="34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61CE2A81-2720-F543-BC37-17021A6D2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73" y="1656683"/>
            <a:ext cx="6136854" cy="42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7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847F-92D6-450D-9708-E1E597291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84979"/>
            <a:ext cx="10963473" cy="589190"/>
          </a:xfrm>
        </p:spPr>
        <p:txBody>
          <a:bodyPr/>
          <a:lstStyle/>
          <a:p>
            <a:pPr algn="l"/>
            <a:r>
              <a:rPr lang="zh-CN" altLang="en-US" dirty="0"/>
              <a:t>推理相比训练的新特点与挑战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5FE1A-E0C3-4A8D-AF1A-C10D8BA22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5060686" cy="4608512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模型被部署为长期运行的服务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推理有更苛刻的资源约束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推理不需要反向传播梯度下降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部署的设备型号更加多样</a:t>
            </a:r>
            <a:endParaRPr lang="en-US" altLang="zh-CN" dirty="0"/>
          </a:p>
        </p:txBody>
      </p:sp>
      <p:pic>
        <p:nvPicPr>
          <p:cNvPr id="8" name="内容占位符 5">
            <a:extLst>
              <a:ext uri="{FF2B5EF4-FFF2-40B4-BE49-F238E27FC236}">
                <a16:creationId xmlns:a16="http://schemas.microsoft.com/office/drawing/2014/main" id="{BE757CF6-4EDD-6943-9FA5-12BB44B0B2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73" y="1656683"/>
            <a:ext cx="6136854" cy="42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6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D825-9860-EA4A-BD82-45C78CB7C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、训练并行化更难。推理阶段，每个推理都是独立的，因此 </a:t>
            </a:r>
            <a:r>
              <a:rPr kumimoji="1" lang="en-US" altLang="zh-CN" dirty="0"/>
              <a:t>DSA </a:t>
            </a:r>
            <a:r>
              <a:rPr kumimoji="1" lang="zh-CN" altLang="en-US" dirty="0"/>
              <a:t>芯片集群可以横向扩展。而训练需要迭代运行数百万个示例，协调跨并行资源（因为训练到最后，必须生成一组一致的权重作为答案！）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、计算更难。反向传播需要计算模型每一阶段变量的导数，包括更高精度的激活函数（甚至是超函数）和转置权重矩阵 </a:t>
            </a:r>
            <a:r>
              <a:rPr kumimoji="1" lang="en-US" altLang="zh-CN" dirty="0"/>
              <a:t>W T W^TW </a:t>
            </a:r>
          </a:p>
          <a:p>
            <a:r>
              <a:rPr kumimoji="1" lang="en-US" altLang="zh-CN" dirty="0"/>
              <a:t>T</a:t>
            </a:r>
          </a:p>
          <a:p>
            <a:r>
              <a:rPr kumimoji="1" lang="en-US" altLang="zh-CN" dirty="0"/>
              <a:t>  </a:t>
            </a:r>
            <a:r>
              <a:rPr kumimoji="1" lang="zh-CN" altLang="en-US" dirty="0"/>
              <a:t>的乘法。</a:t>
            </a:r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、训练需要更多内存。权重更新数据来自前向和反向传播的临时中间值，当然中间值需要被保留，因而大大提高了存储要求；这些临时存储需求可能是权重存储空间的 </a:t>
            </a:r>
            <a:r>
              <a:rPr kumimoji="1" lang="en-US" altLang="zh-CN" dirty="0"/>
              <a:t>10 </a:t>
            </a:r>
            <a:r>
              <a:rPr kumimoji="1" lang="zh-CN" altLang="en-US" dirty="0"/>
              <a:t>倍。</a:t>
            </a:r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、它必须更具可编程性。训练算法和模型不断变化，因此在设计期间仅限于当前最佳实践算法的 </a:t>
            </a:r>
            <a:r>
              <a:rPr kumimoji="1" lang="en-US" altLang="zh-CN" dirty="0"/>
              <a:t>DSA </a:t>
            </a:r>
            <a:r>
              <a:rPr kumimoji="1" lang="zh-CN" altLang="en-US" dirty="0"/>
              <a:t>可能会很快过时。</a:t>
            </a:r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、短整数可以用于推理，但要充分捕捉训练期间许多小权重更新的总和通常需要浮点运算。</a:t>
            </a:r>
          </a:p>
        </p:txBody>
      </p:sp>
    </p:spTree>
    <p:extLst>
      <p:ext uri="{BB962C8B-B14F-4D97-AF65-F5344CB8AC3E}">
        <p14:creationId xmlns:p14="http://schemas.microsoft.com/office/powerpoint/2010/main" val="102062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2431F-70C9-3449-A493-B0AE2D41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9052A-0A6D-AC44-9A15-E9879B14E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TPU v2 </a:t>
            </a:r>
            <a:r>
              <a:rPr lang="zh-CN" altLang="en-US" dirty="0"/>
              <a:t>的设计遵循了 </a:t>
            </a:r>
            <a:r>
              <a:rPr lang="en-US" altLang="zh-CN" dirty="0"/>
              <a:t>TPU v1 </a:t>
            </a:r>
            <a:r>
              <a:rPr lang="zh-CN" altLang="en-US" dirty="0"/>
              <a:t>中的</a:t>
            </a:r>
            <a:r>
              <a:rPr lang="zh-CN" altLang="en-US" dirty="0">
                <a:hlinkClick r:id="rId2"/>
              </a:rPr>
              <a:t>设计原则</a:t>
            </a:r>
            <a:r>
              <a:rPr lang="zh-CN" altLang="en-US" dirty="0"/>
              <a:t>：使用大型二维矩阵乘法单元（</a:t>
            </a:r>
            <a:r>
              <a:rPr lang="en-US" altLang="zh-CN" dirty="0"/>
              <a:t>Matrix Multiply Unit</a:t>
            </a:r>
            <a:r>
              <a:rPr lang="zh-CN" altLang="en-US" dirty="0"/>
              <a:t>）脉动阵列来减少面积和能量，以及一个软件控制的大容量片上存储器，而不是 </a:t>
            </a:r>
            <a:r>
              <a:rPr lang="en-US" altLang="zh-CN" dirty="0"/>
              <a:t>cache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19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17586</TotalTime>
  <Words>1946</Words>
  <Application>Microsoft Macintosh PowerPoint</Application>
  <PresentationFormat>自定义</PresentationFormat>
  <Paragraphs>180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Microsoft YaHei</vt:lpstr>
      <vt:lpstr>Microsoft YaHei</vt:lpstr>
      <vt:lpstr>ACGN-MiaoGB-Flash</vt:lpstr>
      <vt:lpstr>Segoe 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TPU2 产品形态</vt:lpstr>
      <vt:lpstr>业务场景变化：从TPU V1 推理到 TPU V2 训练</vt:lpstr>
      <vt:lpstr>推理相比训练的新特点与挑战</vt:lpstr>
      <vt:lpstr>训练的难点</vt:lpstr>
      <vt:lpstr>PowerPoint 演示文稿</vt:lpstr>
      <vt:lpstr>PowerPoint 演示文稿</vt:lpstr>
      <vt:lpstr>PowerPoint 演示文稿</vt:lpstr>
      <vt:lpstr>TPUv2 Changes</vt:lpstr>
      <vt:lpstr>TPUv2 Changes 1</vt:lpstr>
      <vt:lpstr>TPUv2 Changes 1</vt:lpstr>
      <vt:lpstr>TPUv2 Changes 1</vt:lpstr>
      <vt:lpstr>TPUv2 Changes 2</vt:lpstr>
      <vt:lpstr>TPUv2 Changes 2</vt:lpstr>
      <vt:lpstr>TPUv2 Changes 3</vt:lpstr>
      <vt:lpstr>TPUv2 Changes 3</vt:lpstr>
      <vt:lpstr>TPUv2 Changes 4</vt:lpstr>
      <vt:lpstr>TPUv2 Changes 4</vt:lpstr>
      <vt:lpstr>TPUv2 Changes 5</vt:lpstr>
      <vt:lpstr>PowerPoint 演示文稿</vt:lpstr>
      <vt:lpstr>TPUv2 Changes</vt:lpstr>
      <vt:lpstr>TPUv2 Changes</vt:lpstr>
      <vt:lpstr>TPUv2 Changes</vt:lpstr>
      <vt:lpstr>TPUv2 Changes</vt:lpstr>
      <vt:lpstr>TPU Core</vt:lpstr>
      <vt:lpstr>TPU Core: Scalar Unit</vt:lpstr>
      <vt:lpstr>TPU Core: Scalar Unit</vt:lpstr>
      <vt:lpstr>TPU Core: Vector Unit (Lane)</vt:lpstr>
      <vt:lpstr>TPU Core: Vector Unit (Lane)</vt:lpstr>
      <vt:lpstr>TPU Core: Vector Unit (Lane)</vt:lpstr>
      <vt:lpstr>TPU Core: Matrix Multiply Unit</vt:lpstr>
      <vt:lpstr>TPU Core: Transpose, Reduction, Permute Unit</vt:lpstr>
      <vt:lpstr>思考</vt:lpstr>
      <vt:lpstr>PowerPoint 演示文稿</vt:lpstr>
      <vt:lpstr>PowerPoint 演示文稿</vt:lpstr>
      <vt:lpstr>PowerPoint 演示文稿</vt:lpstr>
      <vt:lpstr>Memory System</vt:lpstr>
      <vt:lpstr>Memory System</vt:lpstr>
      <vt:lpstr>Memory System</vt:lpstr>
      <vt:lpstr>Memory System</vt:lpstr>
      <vt:lpstr>Memory System</vt:lpstr>
      <vt:lpstr>Interconnect</vt:lpstr>
      <vt:lpstr>Interconnect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5463</cp:revision>
  <dcterms:created xsi:type="dcterms:W3CDTF">2020-08-28T08:44:19Z</dcterms:created>
  <dcterms:modified xsi:type="dcterms:W3CDTF">2023-08-02T00:07:13Z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